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1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CC"/>
    <a:srgbClr val="FF99FF"/>
    <a:srgbClr val="99FF66"/>
    <a:srgbClr val="00FF00"/>
    <a:srgbClr val="CCCCFF"/>
    <a:srgbClr val="CC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CA6EBC-69A2-4F1C-A84C-F5BD165131BD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8433C45-02C3-4FA8-B430-7BB90E545B7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339232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550E0F-D8CD-43CE-89F5-D709F23E40F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B9D55DC-9567-4807-A082-A2BDC0BEAA7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C9E17E-D7AA-4A77-9494-6586A12C1B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4EDB06-6431-46FA-8B7F-83E13041E2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7ECBC6-9314-46FC-9A42-7BFF000478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54298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7B761A-0B6D-4F04-9E2F-D1775A99D4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2F71903-2DA6-493B-A118-568C2AE8BC6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54BC0D-7470-4EC0-95DE-84DA02728D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37296C7-7026-49A5-ADD7-D829867E03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3F34E1-D450-4333-9D28-88028584AF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33499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CF6411D-D5AA-4F23-8150-5D82D71A98A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FE89DFA-5BE5-4D68-A425-59AF337A49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C9AA52-9694-4696-B573-7B1C06549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45242F-BDB8-49B6-AC8C-34453D1E93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2CFD8C-26AD-45AC-A282-3D490C7BF5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18479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574FA3-B3E5-4E2B-894B-E4EF37900F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7453E8-A35C-4883-A603-74B17D273C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96212D-D9AF-41DF-B1A1-2A3BD4191B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976530-A857-4947-A485-F29F44F59F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592129-340A-4458-903F-A1F224E521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1773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3DFC7D-C8F9-49DA-947D-EEAA9A8756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34C24E3-8569-49D4-8A18-C6B4B9E078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91736F-FEFE-4833-A5CC-6D68AA57CE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55577D4-ADEA-4F4E-AEC9-D6519F6B09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43CAA6-C1C9-48CB-BB1C-97260A5768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3493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BF185B-1860-441C-BCF8-C8D813854A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9198D2C-6E55-4869-8D08-527EFC5ADF3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D0F0A62-F9FE-462C-84D9-85476E21EF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EF1C25F-F4CB-40CF-B26B-044D345FDC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4A3F139-A8C1-4045-9247-5B7CE87CB2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01AF91B-DB42-44F3-8BFC-3B84D3FF43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67459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B9A69E-59F4-4C72-93FA-AA7ECA20B0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F1382D-1A8A-4A20-A4FB-23023DA616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31C59FA-0810-49C8-9D50-72EBA2423F7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160ED5B-67A9-4042-9330-8D0890B659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9590AA8-59D8-4D94-8211-EB4F5592F80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3F8AFAF-B914-4119-A0BE-05F92AD58B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CC12FA6-6FD7-471D-AA45-ACAEA8DD60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775F084-778E-4217-8286-D2FD98DBF9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67641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419359-98A8-4E78-8EFA-F1D8988C16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8C8E4BF-7DE6-4F35-915A-BE803E0765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477FB9-5F6F-43DF-B5FF-6F8D2A049B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321F38E-4ADE-4D9F-A8B8-2CBA9508E2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450677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E909AA0-E37D-4E00-80CB-115BCDB8EB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0AA6534-012B-4538-84C2-9945E4FE7F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76E2184-4728-47C8-BD06-0CF24DAFA2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00025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6C174B-F7D8-4CD5-B15A-3C6A9D08D6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F96B84-55A6-42F3-A2CB-6FC9FED0935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861669F-B752-4B49-9010-0570A656AF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9C711A5-E150-4BBB-BBA6-7F4D8F17FE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47997F4-2BA5-4566-AFF4-17D000D24F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DD95515-98C5-4794-8702-E61E80FE56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1767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358085-C58F-404D-8EAB-7FEEC8C416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3EBA52D-9BD2-4954-BB27-F4DBD59A883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95AB60-C70D-4AB1-AF3C-967F77DD61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0B21061-32A8-44BD-98A6-A9450E92D9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FDE7293-2E64-4338-9866-F09250F2E0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D7599BE-37C4-4C6F-AF27-614A72CCEF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5462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ED0C66F-271F-48CA-8688-142FFF54FD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4CCBF81-205B-450F-9BBF-B9C0603E8D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F0DB51-44DE-40B6-8B37-02D459E2F70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A142AA-0D60-45A3-8FEF-903D94CD79BC}" type="datetimeFigureOut">
              <a:rPr lang="en-GB" smtClean="0"/>
              <a:t>27/05/2021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12E1C1-D826-422F-BAE3-396E07E0E46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A60071-3095-47AB-940E-F2D814E4396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25E377-7967-4AE2-B28D-C6B9C8EB0E0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3322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F8621194-12BB-4685-856E-302ABCD30C0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6273618"/>
              </p:ext>
            </p:extLst>
          </p:nvPr>
        </p:nvGraphicFramePr>
        <p:xfrm>
          <a:off x="9283358" y="96814"/>
          <a:ext cx="2758451" cy="668082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58451">
                  <a:extLst>
                    <a:ext uri="{9D8B030D-6E8A-4147-A177-3AD203B41FA5}">
                      <a16:colId xmlns:a16="http://schemas.microsoft.com/office/drawing/2014/main" val="3083992164"/>
                    </a:ext>
                  </a:extLst>
                </a:gridCol>
              </a:tblGrid>
              <a:tr h="413049">
                <a:tc>
                  <a:txBody>
                    <a:bodyPr/>
                    <a:lstStyle/>
                    <a:p>
                      <a:r>
                        <a:rPr lang="en-GB" b="0" dirty="0">
                          <a:latin typeface="Tw Cen MT" panose="020B0602020104020603" pitchFamily="34" charset="0"/>
                        </a:rPr>
                        <a:t>Bespoke Software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7841249"/>
                  </a:ext>
                </a:extLst>
              </a:tr>
              <a:tr h="6267772">
                <a:tc>
                  <a:txBody>
                    <a:bodyPr/>
                    <a:lstStyle/>
                    <a:p>
                      <a:endParaRPr lang="en-GB" b="0" dirty="0">
                        <a:latin typeface="Tw Cen MT" panose="020B0602020104020603" pitchFamily="34" charset="0"/>
                      </a:endParaRPr>
                    </a:p>
                    <a:p>
                      <a:endParaRPr lang="en-GB" b="0" dirty="0">
                        <a:latin typeface="Tw Cen MT" panose="020B0602020104020603" pitchFamily="34" charset="0"/>
                      </a:endParaRPr>
                    </a:p>
                    <a:p>
                      <a:endParaRPr lang="en-GB" b="0" dirty="0">
                        <a:latin typeface="Tw Cen MT" panose="020B0602020104020603" pitchFamily="34" charset="0"/>
                      </a:endParaRPr>
                    </a:p>
                    <a:p>
                      <a:endParaRPr lang="en-GB" b="0" dirty="0">
                        <a:latin typeface="Tw Cen MT" panose="020B0602020104020603" pitchFamily="34" charset="0"/>
                      </a:endParaRPr>
                    </a:p>
                    <a:p>
                      <a:endParaRPr lang="en-GB" b="0" dirty="0">
                        <a:latin typeface="Tw Cen MT" panose="020B0602020104020603" pitchFamily="34" charset="0"/>
                      </a:endParaRPr>
                    </a:p>
                    <a:p>
                      <a:endParaRPr lang="en-GB" b="0" dirty="0">
                        <a:latin typeface="Tw Cen MT" panose="020B0602020104020603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06814186"/>
                  </a:ext>
                </a:extLst>
              </a:tr>
            </a:tbl>
          </a:graphicData>
        </a:graphic>
      </p:graphicFrame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1D425908-DDAF-4A2A-8219-FBA6422BB74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6554902"/>
              </p:ext>
            </p:extLst>
          </p:nvPr>
        </p:nvGraphicFramePr>
        <p:xfrm>
          <a:off x="150191" y="96814"/>
          <a:ext cx="4037496" cy="365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7496">
                  <a:extLst>
                    <a:ext uri="{9D8B030D-6E8A-4147-A177-3AD203B41FA5}">
                      <a16:colId xmlns:a16="http://schemas.microsoft.com/office/drawing/2014/main" val="1413387079"/>
                    </a:ext>
                  </a:extLst>
                </a:gridCol>
              </a:tblGrid>
              <a:tr h="300751">
                <a:tc>
                  <a:txBody>
                    <a:bodyPr/>
                    <a:lstStyle/>
                    <a:p>
                      <a:r>
                        <a:rPr lang="en-GB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DT14: Software</a:t>
                      </a:r>
                    </a:p>
                  </a:txBody>
                  <a:tcPr>
                    <a:solidFill>
                      <a:srgbClr val="FF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6127337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C55E8C8F-AE8D-402E-BA4F-693D46D66D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0521172"/>
              </p:ext>
            </p:extLst>
          </p:nvPr>
        </p:nvGraphicFramePr>
        <p:xfrm>
          <a:off x="4306957" y="111741"/>
          <a:ext cx="4923145" cy="66658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23145">
                  <a:extLst>
                    <a:ext uri="{9D8B030D-6E8A-4147-A177-3AD203B41FA5}">
                      <a16:colId xmlns:a16="http://schemas.microsoft.com/office/drawing/2014/main" val="1972610003"/>
                    </a:ext>
                  </a:extLst>
                </a:gridCol>
              </a:tblGrid>
              <a:tr h="390471">
                <a:tc>
                  <a:txBody>
                    <a:bodyPr/>
                    <a:lstStyle/>
                    <a:p>
                      <a:r>
                        <a:rPr lang="en-GB" sz="1800" b="0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Process Control</a:t>
                      </a: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64680283"/>
                  </a:ext>
                </a:extLst>
              </a:tr>
              <a:tr h="6275423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GB" sz="1600" dirty="0">
                        <a:latin typeface="Tw Cen MT" panose="020B0602020104020603" pitchFamily="34" charset="0"/>
                      </a:endParaRPr>
                    </a:p>
                  </a:txBody>
                  <a:tcP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73486398"/>
                  </a:ext>
                </a:extLst>
              </a:tr>
            </a:tbl>
          </a:graphicData>
        </a:graphic>
      </p:graphicFrame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667CA43B-3BDD-4DC2-9D38-7E3DCB6951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13988830"/>
              </p:ext>
            </p:extLst>
          </p:nvPr>
        </p:nvGraphicFramePr>
        <p:xfrm>
          <a:off x="150191" y="2348284"/>
          <a:ext cx="4037496" cy="442935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7496">
                  <a:extLst>
                    <a:ext uri="{9D8B030D-6E8A-4147-A177-3AD203B41FA5}">
                      <a16:colId xmlns:a16="http://schemas.microsoft.com/office/drawing/2014/main" val="527946528"/>
                    </a:ext>
                  </a:extLst>
                </a:gridCol>
              </a:tblGrid>
              <a:tr h="384224">
                <a:tc>
                  <a:txBody>
                    <a:bodyPr/>
                    <a:lstStyle/>
                    <a:p>
                      <a:r>
                        <a:rPr lang="en-GB" b="0" dirty="0">
                          <a:latin typeface="Tw Cen MT" panose="020B0602020104020603" pitchFamily="34" charset="0"/>
                        </a:rPr>
                        <a:t>Application Software</a:t>
                      </a:r>
                    </a:p>
                  </a:txBody>
                  <a:tcPr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5131997"/>
                  </a:ext>
                </a:extLst>
              </a:tr>
              <a:tr h="4045127">
                <a:tc>
                  <a:txBody>
                    <a:bodyPr/>
                    <a:lstStyle/>
                    <a:p>
                      <a:endParaRPr lang="en-GB" dirty="0">
                        <a:latin typeface="Tw Cen MT" panose="020B0602020104020603" pitchFamily="34" charset="0"/>
                      </a:endParaRPr>
                    </a:p>
                  </a:txBody>
                  <a:tcPr>
                    <a:solidFill>
                      <a:srgbClr val="CCC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61536227"/>
                  </a:ext>
                </a:extLst>
              </a:tr>
            </a:tbl>
          </a:graphicData>
        </a:graphic>
      </p:graphicFrame>
      <p:sp>
        <p:nvSpPr>
          <p:cNvPr id="21" name="AutoShape 8" descr="File:Light Bulb or Idea Flat Icon Vector.svg - Wikimedia Commons">
            <a:extLst>
              <a:ext uri="{FF2B5EF4-FFF2-40B4-BE49-F238E27FC236}">
                <a16:creationId xmlns:a16="http://schemas.microsoft.com/office/drawing/2014/main" id="{5FAEA503-FF8A-4C4A-B928-B93FF5BF653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943599" y="3276599"/>
            <a:ext cx="327991" cy="3279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graphicFrame>
        <p:nvGraphicFramePr>
          <p:cNvPr id="24" name="Table 23">
            <a:extLst>
              <a:ext uri="{FF2B5EF4-FFF2-40B4-BE49-F238E27FC236}">
                <a16:creationId xmlns:a16="http://schemas.microsoft.com/office/drawing/2014/main" id="{6D6774CB-A583-4475-B3D4-EE06E9FF9C8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67953639"/>
              </p:ext>
            </p:extLst>
          </p:nvPr>
        </p:nvGraphicFramePr>
        <p:xfrm>
          <a:off x="150191" y="488070"/>
          <a:ext cx="4037496" cy="17118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37496">
                  <a:extLst>
                    <a:ext uri="{9D8B030D-6E8A-4147-A177-3AD203B41FA5}">
                      <a16:colId xmlns:a16="http://schemas.microsoft.com/office/drawing/2014/main" val="2591224229"/>
                    </a:ext>
                  </a:extLst>
                </a:gridCol>
              </a:tblGrid>
              <a:tr h="373498">
                <a:tc>
                  <a:txBody>
                    <a:bodyPr/>
                    <a:lstStyle/>
                    <a:p>
                      <a:r>
                        <a:rPr lang="en-GB" b="0" dirty="0">
                          <a:latin typeface="Tw Cen MT" panose="020B0602020104020603" pitchFamily="34" charset="0"/>
                        </a:rPr>
                        <a:t>What is meant by software?</a:t>
                      </a:r>
                    </a:p>
                  </a:txBody>
                  <a:tcP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10811832"/>
                  </a:ext>
                </a:extLst>
              </a:tr>
              <a:tr h="1338366">
                <a:tc>
                  <a:txBody>
                    <a:bodyPr/>
                    <a:lstStyle/>
                    <a:p>
                      <a:r>
                        <a:rPr lang="en-GB" sz="1600" dirty="0">
                          <a:latin typeface="Tw Cen MT" panose="020B0602020104020603" pitchFamily="34" charset="0"/>
                        </a:rPr>
                        <a:t>These are programs and other operating information used by a computer. There are different types which all perform a different function such as: application software, bespoke software and systems software.</a:t>
                      </a: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93625941"/>
                  </a:ext>
                </a:extLst>
              </a:tr>
            </a:tbl>
          </a:graphicData>
        </a:graphic>
      </p:graphicFrame>
      <p:sp>
        <p:nvSpPr>
          <p:cNvPr id="19" name="Rectangle 18">
            <a:extLst>
              <a:ext uri="{FF2B5EF4-FFF2-40B4-BE49-F238E27FC236}">
                <a16:creationId xmlns:a16="http://schemas.microsoft.com/office/drawing/2014/main" id="{97D60579-0F18-4649-980B-C639C5688237}"/>
              </a:ext>
            </a:extLst>
          </p:cNvPr>
          <p:cNvSpPr/>
          <p:nvPr/>
        </p:nvSpPr>
        <p:spPr>
          <a:xfrm>
            <a:off x="9367047" y="572392"/>
            <a:ext cx="2577338" cy="209129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GB" dirty="0">
                <a:solidFill>
                  <a:srgbClr val="0070C0"/>
                </a:solidFill>
                <a:latin typeface="Tw Cen MT" panose="020B0602020104020603" pitchFamily="34" charset="0"/>
              </a:rPr>
              <a:t>Description:</a:t>
            </a:r>
          </a:p>
          <a:p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Individuals and/or organisations use software that is specifically designed to meet their needs, it’s tailor-made software and will offer more functionality than off-the-shelf software.</a:t>
            </a:r>
            <a:endParaRPr lang="en-GB" dirty="0">
              <a:solidFill>
                <a:srgbClr val="0070C0"/>
              </a:solidFill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FAA8D0C5-2CD8-4416-B00D-CDB10342322C}"/>
              </a:ext>
            </a:extLst>
          </p:cNvPr>
          <p:cNvSpPr/>
          <p:nvPr/>
        </p:nvSpPr>
        <p:spPr>
          <a:xfrm>
            <a:off x="313753" y="2947839"/>
            <a:ext cx="3670853" cy="924004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GB" dirty="0">
                <a:solidFill>
                  <a:srgbClr val="7030A0"/>
                </a:solidFill>
                <a:latin typeface="Tw Cen MT" panose="020B0602020104020603" pitchFamily="34" charset="0"/>
              </a:rPr>
              <a:t>Description:</a:t>
            </a:r>
          </a:p>
          <a:p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A piece of software that is designed to perform a specific set of tasks.</a:t>
            </a:r>
          </a:p>
          <a:p>
            <a:endParaRPr lang="en-GB" dirty="0">
              <a:solidFill>
                <a:srgbClr val="0070C0"/>
              </a:solidFill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7B1E1539-14A9-4AF7-B92F-65ADCF9DAF3B}"/>
              </a:ext>
            </a:extLst>
          </p:cNvPr>
          <p:cNvSpPr/>
          <p:nvPr/>
        </p:nvSpPr>
        <p:spPr>
          <a:xfrm>
            <a:off x="313753" y="4051782"/>
            <a:ext cx="3670853" cy="2482978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GB" dirty="0">
                <a:solidFill>
                  <a:srgbClr val="7030A0"/>
                </a:solidFill>
                <a:latin typeface="Tw Cen MT" panose="020B0602020104020603" pitchFamily="34" charset="0"/>
              </a:rPr>
              <a:t>Examples: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Word Processing Software (Microsoft Word)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Spreadsheet Software (Microsoft Excel)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Graphics editing Software (Adobe Photoshop)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Audio editing software (Audacity)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Web authoring software (Adobe Dreamweaver)</a:t>
            </a:r>
          </a:p>
          <a:p>
            <a:endParaRPr lang="en-GB" dirty="0">
              <a:solidFill>
                <a:srgbClr val="0070C0"/>
              </a:solidFill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CC9E862C-6DDC-40CA-B19A-916EF4E09B34}"/>
              </a:ext>
            </a:extLst>
          </p:cNvPr>
          <p:cNvSpPr/>
          <p:nvPr/>
        </p:nvSpPr>
        <p:spPr>
          <a:xfrm>
            <a:off x="4425784" y="572392"/>
            <a:ext cx="4669321" cy="13509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GB" dirty="0">
                <a:solidFill>
                  <a:srgbClr val="00B050"/>
                </a:solidFill>
                <a:latin typeface="Tw Cen MT" panose="020B0602020104020603" pitchFamily="34" charset="0"/>
              </a:rPr>
              <a:t>Description:</a:t>
            </a:r>
          </a:p>
          <a:p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These are devices that have a built in computer system that performs a specific set of functions, which means a processor or microchip embedded with the equipment. There a two types of computer control:</a:t>
            </a:r>
            <a:endParaRPr lang="en-GB" dirty="0">
              <a:solidFill>
                <a:srgbClr val="0070C0"/>
              </a:solidFill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E27D483B-9B8A-47FB-BF7D-B37E45306461}"/>
              </a:ext>
            </a:extLst>
          </p:cNvPr>
          <p:cNvSpPr/>
          <p:nvPr/>
        </p:nvSpPr>
        <p:spPr>
          <a:xfrm>
            <a:off x="4465981" y="2909651"/>
            <a:ext cx="4629123" cy="104352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GB" sz="1600" dirty="0">
                <a:solidFill>
                  <a:srgbClr val="00B050"/>
                </a:solidFill>
                <a:latin typeface="Tw Cen MT" panose="020B0602020104020603" pitchFamily="34" charset="0"/>
              </a:rPr>
              <a:t>Open loop system:</a:t>
            </a:r>
          </a:p>
          <a:p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This only looks at its input signal in order to decide what to do. It takes no account at all of what is happening to its output.</a:t>
            </a:r>
            <a:endParaRPr lang="en-GB" dirty="0">
              <a:solidFill>
                <a:srgbClr val="0070C0"/>
              </a:solidFill>
            </a:endParaRPr>
          </a:p>
        </p:txBody>
      </p:sp>
      <p:sp>
        <p:nvSpPr>
          <p:cNvPr id="8" name="Flowchart: Data 7">
            <a:extLst>
              <a:ext uri="{FF2B5EF4-FFF2-40B4-BE49-F238E27FC236}">
                <a16:creationId xmlns:a16="http://schemas.microsoft.com/office/drawing/2014/main" id="{71339555-4FEC-4252-9805-6B4CA02643DB}"/>
              </a:ext>
            </a:extLst>
          </p:cNvPr>
          <p:cNvSpPr/>
          <p:nvPr/>
        </p:nvSpPr>
        <p:spPr>
          <a:xfrm>
            <a:off x="4425784" y="2169377"/>
            <a:ext cx="1305339" cy="614403"/>
          </a:xfrm>
          <a:prstGeom prst="flowChartInputOutpu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Input</a:t>
            </a:r>
          </a:p>
        </p:txBody>
      </p:sp>
      <p:sp>
        <p:nvSpPr>
          <p:cNvPr id="27" name="Flowchart: Data 26">
            <a:extLst>
              <a:ext uri="{FF2B5EF4-FFF2-40B4-BE49-F238E27FC236}">
                <a16:creationId xmlns:a16="http://schemas.microsoft.com/office/drawing/2014/main" id="{240484D2-3D67-4228-A5F5-5DB2C02D745D}"/>
              </a:ext>
            </a:extLst>
          </p:cNvPr>
          <p:cNvSpPr/>
          <p:nvPr/>
        </p:nvSpPr>
        <p:spPr>
          <a:xfrm>
            <a:off x="7602302" y="2169377"/>
            <a:ext cx="1413840" cy="614403"/>
          </a:xfrm>
          <a:prstGeom prst="flowChartInputOutpu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Output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4061C83-A296-41A8-B2C0-2C8D26EBB4CE}"/>
              </a:ext>
            </a:extLst>
          </p:cNvPr>
          <p:cNvSpPr/>
          <p:nvPr/>
        </p:nvSpPr>
        <p:spPr>
          <a:xfrm>
            <a:off x="6118335" y="2169377"/>
            <a:ext cx="1133062" cy="614403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Process</a:t>
            </a:r>
          </a:p>
        </p:txBody>
      </p: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403F97D7-99C0-4AD8-8F2D-8E72CC6EE8F7}"/>
              </a:ext>
            </a:extLst>
          </p:cNvPr>
          <p:cNvCxnSpPr>
            <a:stCxn id="8" idx="5"/>
            <a:endCxn id="10" idx="1"/>
          </p:cNvCxnSpPr>
          <p:nvPr/>
        </p:nvCxnSpPr>
        <p:spPr>
          <a:xfrm>
            <a:off x="5600589" y="2476579"/>
            <a:ext cx="517746" cy="0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6B6BC32-B331-402D-8C36-63E6B1197212}"/>
              </a:ext>
            </a:extLst>
          </p:cNvPr>
          <p:cNvCxnSpPr>
            <a:cxnSpLocks/>
            <a:stCxn id="10" idx="3"/>
            <a:endCxn id="27" idx="2"/>
          </p:cNvCxnSpPr>
          <p:nvPr/>
        </p:nvCxnSpPr>
        <p:spPr>
          <a:xfrm>
            <a:off x="7251397" y="2476579"/>
            <a:ext cx="492289" cy="0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Rectangle 39">
            <a:extLst>
              <a:ext uri="{FF2B5EF4-FFF2-40B4-BE49-F238E27FC236}">
                <a16:creationId xmlns:a16="http://schemas.microsoft.com/office/drawing/2014/main" id="{83B657E7-40D7-4743-85AD-33B1F7B43BB2}"/>
              </a:ext>
            </a:extLst>
          </p:cNvPr>
          <p:cNvSpPr/>
          <p:nvPr/>
        </p:nvSpPr>
        <p:spPr>
          <a:xfrm>
            <a:off x="6179238" y="5045948"/>
            <a:ext cx="1133062" cy="614403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Feedback</a:t>
            </a:r>
          </a:p>
        </p:txBody>
      </p:sp>
      <p:cxnSp>
        <p:nvCxnSpPr>
          <p:cNvPr id="42" name="Connector: Elbow 41">
            <a:extLst>
              <a:ext uri="{FF2B5EF4-FFF2-40B4-BE49-F238E27FC236}">
                <a16:creationId xmlns:a16="http://schemas.microsoft.com/office/drawing/2014/main" id="{AAC312F1-99E4-46AA-AB67-A303DF6BA4CF}"/>
              </a:ext>
            </a:extLst>
          </p:cNvPr>
          <p:cNvCxnSpPr>
            <a:cxnSpLocks/>
            <a:endCxn id="40" idx="3"/>
          </p:cNvCxnSpPr>
          <p:nvPr/>
        </p:nvCxnSpPr>
        <p:spPr>
          <a:xfrm rot="5400000">
            <a:off x="7819536" y="4823266"/>
            <a:ext cx="22648" cy="1037120"/>
          </a:xfrm>
          <a:prstGeom prst="bentConnector2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nector: Elbow 43">
            <a:extLst>
              <a:ext uri="{FF2B5EF4-FFF2-40B4-BE49-F238E27FC236}">
                <a16:creationId xmlns:a16="http://schemas.microsoft.com/office/drawing/2014/main" id="{C6D64E04-E09A-4268-B89E-90F9B0C53285}"/>
              </a:ext>
            </a:extLst>
          </p:cNvPr>
          <p:cNvCxnSpPr>
            <a:cxnSpLocks/>
            <a:stCxn id="40" idx="1"/>
          </p:cNvCxnSpPr>
          <p:nvPr/>
        </p:nvCxnSpPr>
        <p:spPr>
          <a:xfrm rot="10800000">
            <a:off x="5118652" y="4693452"/>
            <a:ext cx="1060587" cy="659698"/>
          </a:xfrm>
          <a:prstGeom prst="bentConnector2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Rectangle 44">
            <a:extLst>
              <a:ext uri="{FF2B5EF4-FFF2-40B4-BE49-F238E27FC236}">
                <a16:creationId xmlns:a16="http://schemas.microsoft.com/office/drawing/2014/main" id="{5E30A482-5FE6-4289-B627-9577EEE520F7}"/>
              </a:ext>
            </a:extLst>
          </p:cNvPr>
          <p:cNvSpPr/>
          <p:nvPr/>
        </p:nvSpPr>
        <p:spPr>
          <a:xfrm>
            <a:off x="4470814" y="5712040"/>
            <a:ext cx="4595429" cy="88426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GB" sz="1600" dirty="0">
                <a:solidFill>
                  <a:srgbClr val="00B050"/>
                </a:solidFill>
                <a:latin typeface="Tw Cen MT" panose="020B0602020104020603" pitchFamily="34" charset="0"/>
              </a:rPr>
              <a:t>Feedback system:</a:t>
            </a:r>
          </a:p>
          <a:p>
            <a:r>
              <a:rPr lang="en-GB" sz="1600" dirty="0">
                <a:solidFill>
                  <a:schemeClr val="tx1"/>
                </a:solidFill>
                <a:latin typeface="Tw Cen MT" panose="020B0602020104020603" pitchFamily="34" charset="0"/>
              </a:rPr>
              <a:t>The output is measured and some of it is 'fed back' to become part of the input.</a:t>
            </a:r>
          </a:p>
          <a:p>
            <a:endParaRPr lang="en-GB" sz="1600" dirty="0">
              <a:solidFill>
                <a:schemeClr val="tx1"/>
              </a:solidFill>
              <a:latin typeface="Tw Cen MT" panose="020B0602020104020603" pitchFamily="34" charset="0"/>
            </a:endParaRPr>
          </a:p>
          <a:p>
            <a:endParaRPr lang="en-GB" dirty="0">
              <a:solidFill>
                <a:srgbClr val="0070C0"/>
              </a:solidFill>
            </a:endParaRPr>
          </a:p>
        </p:txBody>
      </p:sp>
      <p:pic>
        <p:nvPicPr>
          <p:cNvPr id="116" name="Picture 115">
            <a:extLst>
              <a:ext uri="{FF2B5EF4-FFF2-40B4-BE49-F238E27FC236}">
                <a16:creationId xmlns:a16="http://schemas.microsoft.com/office/drawing/2014/main" id="{4D94D5BE-B320-4FFD-88A0-F2E1DDA974E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386123" y="2730962"/>
            <a:ext cx="2558262" cy="3405970"/>
          </a:xfrm>
          <a:prstGeom prst="rect">
            <a:avLst/>
          </a:prstGeom>
        </p:spPr>
      </p:pic>
      <p:sp>
        <p:nvSpPr>
          <p:cNvPr id="117" name="TextBox 116">
            <a:extLst>
              <a:ext uri="{FF2B5EF4-FFF2-40B4-BE49-F238E27FC236}">
                <a16:creationId xmlns:a16="http://schemas.microsoft.com/office/drawing/2014/main" id="{79E2709A-2EB6-4BB1-BB1F-F5429A7754AB}"/>
              </a:ext>
            </a:extLst>
          </p:cNvPr>
          <p:cNvSpPr txBox="1"/>
          <p:nvPr/>
        </p:nvSpPr>
        <p:spPr>
          <a:xfrm>
            <a:off x="9386123" y="6146075"/>
            <a:ext cx="255826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>
                <a:latin typeface="Tw Cen MT" panose="020B0602020104020603" pitchFamily="34" charset="0"/>
              </a:rPr>
              <a:t>This self-checkout machine uses bespoke software.</a:t>
            </a:r>
          </a:p>
        </p:txBody>
      </p:sp>
      <p:sp>
        <p:nvSpPr>
          <p:cNvPr id="123" name="Flowchart: Data 122">
            <a:extLst>
              <a:ext uri="{FF2B5EF4-FFF2-40B4-BE49-F238E27FC236}">
                <a16:creationId xmlns:a16="http://schemas.microsoft.com/office/drawing/2014/main" id="{69C4721C-3287-41D4-A91D-2E49DA905606}"/>
              </a:ext>
            </a:extLst>
          </p:cNvPr>
          <p:cNvSpPr/>
          <p:nvPr/>
        </p:nvSpPr>
        <p:spPr>
          <a:xfrm>
            <a:off x="4465981" y="4079049"/>
            <a:ext cx="1305339" cy="614403"/>
          </a:xfrm>
          <a:prstGeom prst="flowChartInputOutp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Input</a:t>
            </a:r>
          </a:p>
        </p:txBody>
      </p:sp>
      <p:sp>
        <p:nvSpPr>
          <p:cNvPr id="124" name="Rectangle 123">
            <a:extLst>
              <a:ext uri="{FF2B5EF4-FFF2-40B4-BE49-F238E27FC236}">
                <a16:creationId xmlns:a16="http://schemas.microsoft.com/office/drawing/2014/main" id="{ED6EA180-2320-449B-852D-563B3B246C48}"/>
              </a:ext>
            </a:extLst>
          </p:cNvPr>
          <p:cNvSpPr/>
          <p:nvPr/>
        </p:nvSpPr>
        <p:spPr>
          <a:xfrm>
            <a:off x="6158532" y="4079050"/>
            <a:ext cx="1133062" cy="61440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Process</a:t>
            </a:r>
          </a:p>
        </p:txBody>
      </p:sp>
      <p:cxnSp>
        <p:nvCxnSpPr>
          <p:cNvPr id="125" name="Straight Arrow Connector 124">
            <a:extLst>
              <a:ext uri="{FF2B5EF4-FFF2-40B4-BE49-F238E27FC236}">
                <a16:creationId xmlns:a16="http://schemas.microsoft.com/office/drawing/2014/main" id="{F042C3B3-A33D-4B19-9B24-83F8503DBFD0}"/>
              </a:ext>
            </a:extLst>
          </p:cNvPr>
          <p:cNvCxnSpPr>
            <a:endCxn id="124" idx="1"/>
          </p:cNvCxnSpPr>
          <p:nvPr/>
        </p:nvCxnSpPr>
        <p:spPr>
          <a:xfrm>
            <a:off x="5640786" y="4386252"/>
            <a:ext cx="517746" cy="0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Straight Arrow Connector 125">
            <a:extLst>
              <a:ext uri="{FF2B5EF4-FFF2-40B4-BE49-F238E27FC236}">
                <a16:creationId xmlns:a16="http://schemas.microsoft.com/office/drawing/2014/main" id="{77ACBACA-DBB0-442B-A5DA-0F8C7313B881}"/>
              </a:ext>
            </a:extLst>
          </p:cNvPr>
          <p:cNvCxnSpPr>
            <a:cxnSpLocks/>
            <a:stCxn id="124" idx="3"/>
          </p:cNvCxnSpPr>
          <p:nvPr/>
        </p:nvCxnSpPr>
        <p:spPr>
          <a:xfrm>
            <a:off x="7291594" y="4386252"/>
            <a:ext cx="492289" cy="0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7" name="Flowchart: Data 126">
            <a:extLst>
              <a:ext uri="{FF2B5EF4-FFF2-40B4-BE49-F238E27FC236}">
                <a16:creationId xmlns:a16="http://schemas.microsoft.com/office/drawing/2014/main" id="{FA122D8C-DA2E-4BC5-B9D7-C0F10BFE49DB}"/>
              </a:ext>
            </a:extLst>
          </p:cNvPr>
          <p:cNvSpPr/>
          <p:nvPr/>
        </p:nvSpPr>
        <p:spPr>
          <a:xfrm>
            <a:off x="7642499" y="4079050"/>
            <a:ext cx="1413840" cy="614403"/>
          </a:xfrm>
          <a:prstGeom prst="flowChartInputOutp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Output</a:t>
            </a:r>
          </a:p>
        </p:txBody>
      </p:sp>
      <p:cxnSp>
        <p:nvCxnSpPr>
          <p:cNvPr id="128" name="Connector: Elbow 127">
            <a:extLst>
              <a:ext uri="{FF2B5EF4-FFF2-40B4-BE49-F238E27FC236}">
                <a16:creationId xmlns:a16="http://schemas.microsoft.com/office/drawing/2014/main" id="{ADB22C0B-1F41-4EB3-813C-5D133DFA5C53}"/>
              </a:ext>
            </a:extLst>
          </p:cNvPr>
          <p:cNvCxnSpPr/>
          <p:nvPr/>
        </p:nvCxnSpPr>
        <p:spPr>
          <a:xfrm rot="5400000">
            <a:off x="7501011" y="4504744"/>
            <a:ext cx="659698" cy="1037119"/>
          </a:xfrm>
          <a:prstGeom prst="bentConnector2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Flowchart: Data 131">
            <a:extLst>
              <a:ext uri="{FF2B5EF4-FFF2-40B4-BE49-F238E27FC236}">
                <a16:creationId xmlns:a16="http://schemas.microsoft.com/office/drawing/2014/main" id="{BBCD7188-ADCD-43C1-98B8-2344D1253753}"/>
              </a:ext>
            </a:extLst>
          </p:cNvPr>
          <p:cNvSpPr/>
          <p:nvPr/>
        </p:nvSpPr>
        <p:spPr>
          <a:xfrm>
            <a:off x="4465981" y="4079051"/>
            <a:ext cx="1305339" cy="614403"/>
          </a:xfrm>
          <a:prstGeom prst="flowChartInputOutpu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Input</a:t>
            </a:r>
          </a:p>
        </p:txBody>
      </p:sp>
      <p:sp>
        <p:nvSpPr>
          <p:cNvPr id="133" name="Rectangle 132">
            <a:extLst>
              <a:ext uri="{FF2B5EF4-FFF2-40B4-BE49-F238E27FC236}">
                <a16:creationId xmlns:a16="http://schemas.microsoft.com/office/drawing/2014/main" id="{5E5F29FA-39B8-4377-B857-C80F9F050086}"/>
              </a:ext>
            </a:extLst>
          </p:cNvPr>
          <p:cNvSpPr/>
          <p:nvPr/>
        </p:nvSpPr>
        <p:spPr>
          <a:xfrm>
            <a:off x="6158532" y="4079052"/>
            <a:ext cx="1133062" cy="614403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Process</a:t>
            </a:r>
          </a:p>
        </p:txBody>
      </p:sp>
      <p:cxnSp>
        <p:nvCxnSpPr>
          <p:cNvPr id="134" name="Straight Arrow Connector 133">
            <a:extLst>
              <a:ext uri="{FF2B5EF4-FFF2-40B4-BE49-F238E27FC236}">
                <a16:creationId xmlns:a16="http://schemas.microsoft.com/office/drawing/2014/main" id="{91860809-0DA0-43D0-A05D-212183AB5052}"/>
              </a:ext>
            </a:extLst>
          </p:cNvPr>
          <p:cNvCxnSpPr>
            <a:endCxn id="133" idx="1"/>
          </p:cNvCxnSpPr>
          <p:nvPr/>
        </p:nvCxnSpPr>
        <p:spPr>
          <a:xfrm>
            <a:off x="5640786" y="4386254"/>
            <a:ext cx="517746" cy="0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Straight Arrow Connector 134">
            <a:extLst>
              <a:ext uri="{FF2B5EF4-FFF2-40B4-BE49-F238E27FC236}">
                <a16:creationId xmlns:a16="http://schemas.microsoft.com/office/drawing/2014/main" id="{9355F68E-5234-4AE5-80B5-BC96E67FFD5C}"/>
              </a:ext>
            </a:extLst>
          </p:cNvPr>
          <p:cNvCxnSpPr>
            <a:cxnSpLocks/>
            <a:stCxn id="133" idx="3"/>
          </p:cNvCxnSpPr>
          <p:nvPr/>
        </p:nvCxnSpPr>
        <p:spPr>
          <a:xfrm>
            <a:off x="7291594" y="4386254"/>
            <a:ext cx="492289" cy="0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6" name="Flowchart: Data 135">
            <a:extLst>
              <a:ext uri="{FF2B5EF4-FFF2-40B4-BE49-F238E27FC236}">
                <a16:creationId xmlns:a16="http://schemas.microsoft.com/office/drawing/2014/main" id="{42B0FCA2-7EC4-4F24-AA88-541ECAA7B7B9}"/>
              </a:ext>
            </a:extLst>
          </p:cNvPr>
          <p:cNvSpPr/>
          <p:nvPr/>
        </p:nvSpPr>
        <p:spPr>
          <a:xfrm>
            <a:off x="7642499" y="4079052"/>
            <a:ext cx="1413840" cy="614403"/>
          </a:xfrm>
          <a:prstGeom prst="flowChartInputOutpu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latin typeface="Tw Cen MT" panose="020B0602020104020603" pitchFamily="34" charset="0"/>
              </a:rPr>
              <a:t>Output</a:t>
            </a:r>
          </a:p>
        </p:txBody>
      </p:sp>
      <p:cxnSp>
        <p:nvCxnSpPr>
          <p:cNvPr id="137" name="Connector: Elbow 136">
            <a:extLst>
              <a:ext uri="{FF2B5EF4-FFF2-40B4-BE49-F238E27FC236}">
                <a16:creationId xmlns:a16="http://schemas.microsoft.com/office/drawing/2014/main" id="{7E23BE59-C5CC-4AF8-A55A-3F945925C739}"/>
              </a:ext>
            </a:extLst>
          </p:cNvPr>
          <p:cNvCxnSpPr/>
          <p:nvPr/>
        </p:nvCxnSpPr>
        <p:spPr>
          <a:xfrm rot="5400000">
            <a:off x="7501011" y="4504746"/>
            <a:ext cx="659698" cy="1037119"/>
          </a:xfrm>
          <a:prstGeom prst="bentConnector2">
            <a:avLst/>
          </a:prstGeom>
          <a:ln w="28575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027186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2881</TotalTime>
  <Words>242</Words>
  <Application>Microsoft Office PowerPoint</Application>
  <PresentationFormat>Widescreen</PresentationFormat>
  <Paragraphs>37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Tw Cen MT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Corbett, DC (Staff, Parks House)</dc:creator>
  <cp:lastModifiedBy>Corbett, DC (Staff, Parks House)</cp:lastModifiedBy>
  <cp:revision>183</cp:revision>
  <dcterms:created xsi:type="dcterms:W3CDTF">2020-12-05T20:56:46Z</dcterms:created>
  <dcterms:modified xsi:type="dcterms:W3CDTF">2021-05-27T18:15:36Z</dcterms:modified>
</cp:coreProperties>
</file>

<file path=docProps/thumbnail.jpeg>
</file>